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sldIdLst>
    <p:sldId id="256" r:id="rId2"/>
    <p:sldId id="265" r:id="rId3"/>
    <p:sldId id="266" r:id="rId4"/>
    <p:sldId id="271" r:id="rId5"/>
    <p:sldId id="267" r:id="rId6"/>
    <p:sldId id="268" r:id="rId7"/>
    <p:sldId id="269" r:id="rId8"/>
    <p:sldId id="270" r:id="rId9"/>
    <p:sldId id="262" r:id="rId10"/>
    <p:sldId id="258" r:id="rId11"/>
    <p:sldId id="259" r:id="rId12"/>
    <p:sldId id="260" r:id="rId13"/>
    <p:sldId id="261" r:id="rId14"/>
    <p:sldId id="263" r:id="rId15"/>
    <p:sldId id="264"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A0C068-B714-453D-9111-5331A8B15520}" v="108" dt="2019-12-04T18:28:05.9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66"/>
    <p:restoredTop sz="83016" autoAdjust="0"/>
  </p:normalViewPr>
  <p:slideViewPr>
    <p:cSldViewPr snapToGrid="0" snapToObjects="1" showGuides="1">
      <p:cViewPr varScale="1">
        <p:scale>
          <a:sx n="67" d="100"/>
          <a:sy n="67" d="100"/>
        </p:scale>
        <p:origin x="1332" y="3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ent Geisler" userId="7b1d9c364f59bb8e" providerId="LiveId" clId="{35A0C068-B714-453D-9111-5331A8B15520}"/>
    <pc:docChg chg="undo custSel addSld delSld modSld">
      <pc:chgData name="Trent Geisler" userId="7b1d9c364f59bb8e" providerId="LiveId" clId="{35A0C068-B714-453D-9111-5331A8B15520}" dt="2019-12-04T18:35:29.674" v="2389" actId="20577"/>
      <pc:docMkLst>
        <pc:docMk/>
      </pc:docMkLst>
      <pc:sldChg chg="del">
        <pc:chgData name="Trent Geisler" userId="7b1d9c364f59bb8e" providerId="LiveId" clId="{35A0C068-B714-453D-9111-5331A8B15520}" dt="2019-12-01T17:09:16.516" v="3" actId="2696"/>
        <pc:sldMkLst>
          <pc:docMk/>
          <pc:sldMk cId="2282818710" sldId="257"/>
        </pc:sldMkLst>
      </pc:sldChg>
      <pc:sldChg chg="add del">
        <pc:chgData name="Trent Geisler" userId="7b1d9c364f59bb8e" providerId="LiveId" clId="{35A0C068-B714-453D-9111-5331A8B15520}" dt="2019-12-01T17:08:05.038" v="1" actId="2696"/>
        <pc:sldMkLst>
          <pc:docMk/>
          <pc:sldMk cId="9389771" sldId="265"/>
        </pc:sldMkLst>
      </pc:sldChg>
      <pc:sldChg chg="addSp delSp modSp add modNotesTx">
        <pc:chgData name="Trent Geisler" userId="7b1d9c364f59bb8e" providerId="LiveId" clId="{35A0C068-B714-453D-9111-5331A8B15520}" dt="2019-12-04T18:06:36.537" v="1190" actId="20577"/>
        <pc:sldMkLst>
          <pc:docMk/>
          <pc:sldMk cId="679153121" sldId="265"/>
        </pc:sldMkLst>
        <pc:spChg chg="del mod">
          <ac:chgData name="Trent Geisler" userId="7b1d9c364f59bb8e" providerId="LiveId" clId="{35A0C068-B714-453D-9111-5331A8B15520}" dt="2019-12-01T17:21:57.220" v="40" actId="478"/>
          <ac:spMkLst>
            <pc:docMk/>
            <pc:sldMk cId="679153121" sldId="265"/>
            <ac:spMk id="2" creationId="{506242FD-C3DF-4B07-B89C-192D00721359}"/>
          </ac:spMkLst>
        </pc:spChg>
        <pc:spChg chg="del ord">
          <ac:chgData name="Trent Geisler" userId="7b1d9c364f59bb8e" providerId="LiveId" clId="{35A0C068-B714-453D-9111-5331A8B15520}" dt="2019-12-01T17:22:24.495" v="46" actId="478"/>
          <ac:spMkLst>
            <pc:docMk/>
            <pc:sldMk cId="679153121" sldId="265"/>
            <ac:spMk id="3" creationId="{27A17B16-0ED4-4F1D-84C1-7A6DA6D6C4DA}"/>
          </ac:spMkLst>
        </pc:spChg>
        <pc:spChg chg="mod">
          <ac:chgData name="Trent Geisler" userId="7b1d9c364f59bb8e" providerId="LiveId" clId="{35A0C068-B714-453D-9111-5331A8B15520}" dt="2019-12-01T17:22:16.483" v="45" actId="207"/>
          <ac:spMkLst>
            <pc:docMk/>
            <pc:sldMk cId="679153121" sldId="265"/>
            <ac:spMk id="5" creationId="{7DA62BC1-4EDF-43E7-A845-CD5F58DEB11F}"/>
          </ac:spMkLst>
        </pc:spChg>
        <pc:spChg chg="add del mod">
          <ac:chgData name="Trent Geisler" userId="7b1d9c364f59bb8e" providerId="LiveId" clId="{35A0C068-B714-453D-9111-5331A8B15520}" dt="2019-12-01T17:22:10.723" v="44" actId="478"/>
          <ac:spMkLst>
            <pc:docMk/>
            <pc:sldMk cId="679153121" sldId="265"/>
            <ac:spMk id="7" creationId="{C756FCAB-7D7C-4012-85CD-7D4BE7AEB025}"/>
          </ac:spMkLst>
        </pc:spChg>
        <pc:picChg chg="ord">
          <ac:chgData name="Trent Geisler" userId="7b1d9c364f59bb8e" providerId="LiveId" clId="{35A0C068-B714-453D-9111-5331A8B15520}" dt="2019-12-01T17:21:31.598" v="36" actId="167"/>
          <ac:picMkLst>
            <pc:docMk/>
            <pc:sldMk cId="679153121" sldId="265"/>
            <ac:picMk id="4" creationId="{141ADE9C-2B51-4CE0-98A7-62D2C1D2AC60}"/>
          </ac:picMkLst>
        </pc:picChg>
        <pc:picChg chg="add del mod">
          <ac:chgData name="Trent Geisler" userId="7b1d9c364f59bb8e" providerId="LiveId" clId="{35A0C068-B714-453D-9111-5331A8B15520}" dt="2019-12-01T17:22:05.100" v="42" actId="478"/>
          <ac:picMkLst>
            <pc:docMk/>
            <pc:sldMk cId="679153121" sldId="265"/>
            <ac:picMk id="1026" creationId="{F651E6E7-2857-4D03-91C3-6678FEEA20B9}"/>
          </ac:picMkLst>
        </pc:picChg>
      </pc:sldChg>
      <pc:sldChg chg="addSp delSp modSp add modNotesTx">
        <pc:chgData name="Trent Geisler" userId="7b1d9c364f59bb8e" providerId="LiveId" clId="{35A0C068-B714-453D-9111-5331A8B15520}" dt="2019-12-04T18:28:30.124" v="1849" actId="20577"/>
        <pc:sldMkLst>
          <pc:docMk/>
          <pc:sldMk cId="3965201778" sldId="266"/>
        </pc:sldMkLst>
        <pc:spChg chg="mod">
          <ac:chgData name="Trent Geisler" userId="7b1d9c364f59bb8e" providerId="LiveId" clId="{35A0C068-B714-453D-9111-5331A8B15520}" dt="2019-12-04T18:26:59.940" v="1808" actId="20577"/>
          <ac:spMkLst>
            <pc:docMk/>
            <pc:sldMk cId="3965201778" sldId="266"/>
            <ac:spMk id="2" creationId="{506242FD-C3DF-4B07-B89C-192D00721359}"/>
          </ac:spMkLst>
        </pc:spChg>
        <pc:picChg chg="add mod">
          <ac:chgData name="Trent Geisler" userId="7b1d9c364f59bb8e" providerId="LiveId" clId="{35A0C068-B714-453D-9111-5331A8B15520}" dt="2019-12-04T18:28:17.083" v="1812" actId="1076"/>
          <ac:picMkLst>
            <pc:docMk/>
            <pc:sldMk cId="3965201778" sldId="266"/>
            <ac:picMk id="5" creationId="{FB08660A-8002-4719-B412-366BBDCE589C}"/>
          </ac:picMkLst>
        </pc:picChg>
        <pc:picChg chg="del">
          <ac:chgData name="Trent Geisler" userId="7b1d9c364f59bb8e" providerId="LiveId" clId="{35A0C068-B714-453D-9111-5331A8B15520}" dt="2019-12-04T18:27:03.072" v="1809" actId="478"/>
          <ac:picMkLst>
            <pc:docMk/>
            <pc:sldMk cId="3965201778" sldId="266"/>
            <ac:picMk id="6" creationId="{0FBA458F-321C-4820-BB7F-99A6C7F7B28F}"/>
          </ac:picMkLst>
        </pc:picChg>
      </pc:sldChg>
      <pc:sldChg chg="addSp delSp modSp add modNotesTx">
        <pc:chgData name="Trent Geisler" userId="7b1d9c364f59bb8e" providerId="LiveId" clId="{35A0C068-B714-453D-9111-5331A8B15520}" dt="2019-12-04T18:22:15.982" v="1793" actId="20577"/>
        <pc:sldMkLst>
          <pc:docMk/>
          <pc:sldMk cId="468084544" sldId="267"/>
        </pc:sldMkLst>
        <pc:spChg chg="mod">
          <ac:chgData name="Trent Geisler" userId="7b1d9c364f59bb8e" providerId="LiveId" clId="{35A0C068-B714-453D-9111-5331A8B15520}" dt="2019-12-04T18:16:46.869" v="1550"/>
          <ac:spMkLst>
            <pc:docMk/>
            <pc:sldMk cId="468084544" sldId="267"/>
            <ac:spMk id="2" creationId="{506242FD-C3DF-4B07-B89C-192D00721359}"/>
          </ac:spMkLst>
        </pc:spChg>
        <pc:spChg chg="add mod">
          <ac:chgData name="Trent Geisler" userId="7b1d9c364f59bb8e" providerId="LiveId" clId="{35A0C068-B714-453D-9111-5331A8B15520}" dt="2019-12-04T18:17:03.488" v="1556" actId="20577"/>
          <ac:spMkLst>
            <pc:docMk/>
            <pc:sldMk cId="468084544" sldId="267"/>
            <ac:spMk id="6" creationId="{816377C0-B016-4DD6-8036-24AE389E1F06}"/>
          </ac:spMkLst>
        </pc:spChg>
        <pc:spChg chg="add del mod">
          <ac:chgData name="Trent Geisler" userId="7b1d9c364f59bb8e" providerId="LiveId" clId="{35A0C068-B714-453D-9111-5331A8B15520}" dt="2019-12-01T18:06:14.127" v="1119" actId="478"/>
          <ac:spMkLst>
            <pc:docMk/>
            <pc:sldMk cId="468084544" sldId="267"/>
            <ac:spMk id="11" creationId="{231B9EDB-DB79-4427-BBF3-E3A3F4B41C5C}"/>
          </ac:spMkLst>
        </pc:spChg>
        <pc:picChg chg="add mod">
          <ac:chgData name="Trent Geisler" userId="7b1d9c364f59bb8e" providerId="LiveId" clId="{35A0C068-B714-453D-9111-5331A8B15520}" dt="2019-12-01T17:34:01.617" v="236" actId="1035"/>
          <ac:picMkLst>
            <pc:docMk/>
            <pc:sldMk cId="468084544" sldId="267"/>
            <ac:picMk id="9" creationId="{7038EB05-33B1-4D7F-8869-57D8A8AC1F8F}"/>
          </ac:picMkLst>
        </pc:picChg>
        <pc:cxnChg chg="add mod">
          <ac:chgData name="Trent Geisler" userId="7b1d9c364f59bb8e" providerId="LiveId" clId="{35A0C068-B714-453D-9111-5331A8B15520}" dt="2019-12-01T17:34:40.818" v="242" actId="14100"/>
          <ac:cxnSpMkLst>
            <pc:docMk/>
            <pc:sldMk cId="468084544" sldId="267"/>
            <ac:cxnSpMk id="8" creationId="{D845CFDA-97C1-4D9B-AAF7-72333340FFD0}"/>
          </ac:cxnSpMkLst>
        </pc:cxnChg>
      </pc:sldChg>
      <pc:sldChg chg="addSp delSp modSp add">
        <pc:chgData name="Trent Geisler" userId="7b1d9c364f59bb8e" providerId="LiveId" clId="{35A0C068-B714-453D-9111-5331A8B15520}" dt="2019-12-04T18:23:49.012" v="1802" actId="1076"/>
        <pc:sldMkLst>
          <pc:docMk/>
          <pc:sldMk cId="4076972410" sldId="268"/>
        </pc:sldMkLst>
        <pc:spChg chg="mod">
          <ac:chgData name="Trent Geisler" userId="7b1d9c364f59bb8e" providerId="LiveId" clId="{35A0C068-B714-453D-9111-5331A8B15520}" dt="2019-12-01T17:58:57.256" v="594" actId="14100"/>
          <ac:spMkLst>
            <pc:docMk/>
            <pc:sldMk cId="4076972410" sldId="268"/>
            <ac:spMk id="2" creationId="{506242FD-C3DF-4B07-B89C-192D00721359}"/>
          </ac:spMkLst>
        </pc:spChg>
        <pc:spChg chg="add del mod">
          <ac:chgData name="Trent Geisler" userId="7b1d9c364f59bb8e" providerId="LiveId" clId="{35A0C068-B714-453D-9111-5331A8B15520}" dt="2019-12-04T18:23:37.337" v="1800" actId="478"/>
          <ac:spMkLst>
            <pc:docMk/>
            <pc:sldMk cId="4076972410" sldId="268"/>
            <ac:spMk id="7" creationId="{ADB2BD65-19E3-4AF4-9EBD-E7E99AAA118F}"/>
          </ac:spMkLst>
        </pc:spChg>
        <pc:spChg chg="add del mod">
          <ac:chgData name="Trent Geisler" userId="7b1d9c364f59bb8e" providerId="LiveId" clId="{35A0C068-B714-453D-9111-5331A8B15520}" dt="2019-12-04T18:23:35.619" v="1799" actId="478"/>
          <ac:spMkLst>
            <pc:docMk/>
            <pc:sldMk cId="4076972410" sldId="268"/>
            <ac:spMk id="8" creationId="{F079A366-DCA1-4430-81A1-7ABF47B6FF0C}"/>
          </ac:spMkLst>
        </pc:spChg>
        <pc:spChg chg="add del mod">
          <ac:chgData name="Trent Geisler" userId="7b1d9c364f59bb8e" providerId="LiveId" clId="{35A0C068-B714-453D-9111-5331A8B15520}" dt="2019-12-04T18:23:33.618" v="1798" actId="478"/>
          <ac:spMkLst>
            <pc:docMk/>
            <pc:sldMk cId="4076972410" sldId="268"/>
            <ac:spMk id="9" creationId="{4E9A4F5D-7BD2-46B1-9D4A-645C8D5897F2}"/>
          </ac:spMkLst>
        </pc:spChg>
        <pc:spChg chg="add mod">
          <ac:chgData name="Trent Geisler" userId="7b1d9c364f59bb8e" providerId="LiveId" clId="{35A0C068-B714-453D-9111-5331A8B15520}" dt="2019-12-01T17:53:08.943" v="382" actId="571"/>
          <ac:spMkLst>
            <pc:docMk/>
            <pc:sldMk cId="4076972410" sldId="268"/>
            <ac:spMk id="14" creationId="{9733567F-ACE4-4443-85EC-6E0F53FC744B}"/>
          </ac:spMkLst>
        </pc:spChg>
        <pc:spChg chg="add del mod">
          <ac:chgData name="Trent Geisler" userId="7b1d9c364f59bb8e" providerId="LiveId" clId="{35A0C068-B714-453D-9111-5331A8B15520}" dt="2019-12-04T18:23:33.618" v="1798" actId="478"/>
          <ac:spMkLst>
            <pc:docMk/>
            <pc:sldMk cId="4076972410" sldId="268"/>
            <ac:spMk id="16" creationId="{56EA6EA6-D52E-4CA3-A613-B514DE93AFA2}"/>
          </ac:spMkLst>
        </pc:spChg>
        <pc:spChg chg="add del mod">
          <ac:chgData name="Trent Geisler" userId="7b1d9c364f59bb8e" providerId="LiveId" clId="{35A0C068-B714-453D-9111-5331A8B15520}" dt="2019-12-04T18:23:33.618" v="1798" actId="478"/>
          <ac:spMkLst>
            <pc:docMk/>
            <pc:sldMk cId="4076972410" sldId="268"/>
            <ac:spMk id="19" creationId="{EBC21247-77BB-461F-B439-31232AB9341E}"/>
          </ac:spMkLst>
        </pc:spChg>
        <pc:picChg chg="mod">
          <ac:chgData name="Trent Geisler" userId="7b1d9c364f59bb8e" providerId="LiveId" clId="{35A0C068-B714-453D-9111-5331A8B15520}" dt="2019-12-04T18:23:26.624" v="1796" actId="1076"/>
          <ac:picMkLst>
            <pc:docMk/>
            <pc:sldMk cId="4076972410" sldId="268"/>
            <ac:picMk id="4" creationId="{141ADE9C-2B51-4CE0-98A7-62D2C1D2AC60}"/>
          </ac:picMkLst>
        </pc:picChg>
        <pc:picChg chg="add del mod">
          <ac:chgData name="Trent Geisler" userId="7b1d9c364f59bb8e" providerId="LiveId" clId="{35A0C068-B714-453D-9111-5331A8B15520}" dt="2019-12-04T18:23:21.055" v="1794" actId="478"/>
          <ac:picMkLst>
            <pc:docMk/>
            <pc:sldMk cId="4076972410" sldId="268"/>
            <ac:picMk id="5" creationId="{20953E62-2D4F-4F33-8801-B4FF604715B7}"/>
          </ac:picMkLst>
        </pc:picChg>
        <pc:picChg chg="mod">
          <ac:chgData name="Trent Geisler" userId="7b1d9c364f59bb8e" providerId="LiveId" clId="{35A0C068-B714-453D-9111-5331A8B15520}" dt="2019-12-04T18:23:49.012" v="1802" actId="1076"/>
          <ac:picMkLst>
            <pc:docMk/>
            <pc:sldMk cId="4076972410" sldId="268"/>
            <ac:picMk id="6" creationId="{F1D15B77-0E6F-4304-A78D-D3FA1EEF76A7}"/>
          </ac:picMkLst>
        </pc:picChg>
        <pc:cxnChg chg="add del mod">
          <ac:chgData name="Trent Geisler" userId="7b1d9c364f59bb8e" providerId="LiveId" clId="{35A0C068-B714-453D-9111-5331A8B15520}" dt="2019-12-04T18:23:33.618" v="1798" actId="478"/>
          <ac:cxnSpMkLst>
            <pc:docMk/>
            <pc:sldMk cId="4076972410" sldId="268"/>
            <ac:cxnSpMk id="10" creationId="{B7A6802E-76B9-42F0-B463-EFC661651E8D}"/>
          </ac:cxnSpMkLst>
        </pc:cxnChg>
        <pc:cxnChg chg="add mod">
          <ac:chgData name="Trent Geisler" userId="7b1d9c364f59bb8e" providerId="LiveId" clId="{35A0C068-B714-453D-9111-5331A8B15520}" dt="2019-12-01T17:53:08.943" v="382" actId="571"/>
          <ac:cxnSpMkLst>
            <pc:docMk/>
            <pc:sldMk cId="4076972410" sldId="268"/>
            <ac:cxnSpMk id="15" creationId="{92DC8F87-34BD-4D7D-886E-AF40B9F8A1C7}"/>
          </ac:cxnSpMkLst>
        </pc:cxnChg>
        <pc:cxnChg chg="add del mod">
          <ac:chgData name="Trent Geisler" userId="7b1d9c364f59bb8e" providerId="LiveId" clId="{35A0C068-B714-453D-9111-5331A8B15520}" dt="2019-12-04T18:23:33.618" v="1798" actId="478"/>
          <ac:cxnSpMkLst>
            <pc:docMk/>
            <pc:sldMk cId="4076972410" sldId="268"/>
            <ac:cxnSpMk id="17" creationId="{DAFB952F-8189-4D35-91BC-5F3F004E2957}"/>
          </ac:cxnSpMkLst>
        </pc:cxnChg>
        <pc:cxnChg chg="add del mod">
          <ac:chgData name="Trent Geisler" userId="7b1d9c364f59bb8e" providerId="LiveId" clId="{35A0C068-B714-453D-9111-5331A8B15520}" dt="2019-12-04T18:23:33.618" v="1798" actId="478"/>
          <ac:cxnSpMkLst>
            <pc:docMk/>
            <pc:sldMk cId="4076972410" sldId="268"/>
            <ac:cxnSpMk id="20" creationId="{3010C31D-AD7A-4D34-AFED-416E45F3D304}"/>
          </ac:cxnSpMkLst>
        </pc:cxnChg>
        <pc:cxnChg chg="add del mod">
          <ac:chgData name="Trent Geisler" userId="7b1d9c364f59bb8e" providerId="LiveId" clId="{35A0C068-B714-453D-9111-5331A8B15520}" dt="2019-12-04T18:23:39.418" v="1801" actId="478"/>
          <ac:cxnSpMkLst>
            <pc:docMk/>
            <pc:sldMk cId="4076972410" sldId="268"/>
            <ac:cxnSpMk id="31" creationId="{6A4B58F3-9733-4BC1-B26A-5CE19ED7C8F6}"/>
          </ac:cxnSpMkLst>
        </pc:cxnChg>
      </pc:sldChg>
      <pc:sldChg chg="modSp add modNotesTx">
        <pc:chgData name="Trent Geisler" userId="7b1d9c364f59bb8e" providerId="LiveId" clId="{35A0C068-B714-453D-9111-5331A8B15520}" dt="2019-12-04T18:34:25.587" v="2340" actId="20577"/>
        <pc:sldMkLst>
          <pc:docMk/>
          <pc:sldMk cId="1497726548" sldId="269"/>
        </pc:sldMkLst>
        <pc:spChg chg="mod">
          <ac:chgData name="Trent Geisler" userId="7b1d9c364f59bb8e" providerId="LiveId" clId="{35A0C068-B714-453D-9111-5331A8B15520}" dt="2019-12-01T17:56:57.476" v="503" actId="20577"/>
          <ac:spMkLst>
            <pc:docMk/>
            <pc:sldMk cId="1497726548" sldId="269"/>
            <ac:spMk id="7" creationId="{4BD41BE2-D2C6-4D0B-9796-CF74746E36A4}"/>
          </ac:spMkLst>
        </pc:spChg>
        <pc:picChg chg="mod">
          <ac:chgData name="Trent Geisler" userId="7b1d9c364f59bb8e" providerId="LiveId" clId="{35A0C068-B714-453D-9111-5331A8B15520}" dt="2019-12-01T17:57:35.866" v="529" actId="14100"/>
          <ac:picMkLst>
            <pc:docMk/>
            <pc:sldMk cId="1497726548" sldId="269"/>
            <ac:picMk id="5" creationId="{83E4EFC4-ABFD-43E0-BFB7-B5648D4B028D}"/>
          </ac:picMkLst>
        </pc:picChg>
      </pc:sldChg>
      <pc:sldChg chg="modSp add modNotesTx">
        <pc:chgData name="Trent Geisler" userId="7b1d9c364f59bb8e" providerId="LiveId" clId="{35A0C068-B714-453D-9111-5331A8B15520}" dt="2019-12-04T18:35:29.674" v="2389" actId="20577"/>
        <pc:sldMkLst>
          <pc:docMk/>
          <pc:sldMk cId="1693707508" sldId="270"/>
        </pc:sldMkLst>
        <pc:spChg chg="mod">
          <ac:chgData name="Trent Geisler" userId="7b1d9c364f59bb8e" providerId="LiveId" clId="{35A0C068-B714-453D-9111-5331A8B15520}" dt="2019-12-01T17:57:12.611" v="526" actId="20577"/>
          <ac:spMkLst>
            <pc:docMk/>
            <pc:sldMk cId="1693707508" sldId="270"/>
            <ac:spMk id="7" creationId="{4BD41BE2-D2C6-4D0B-9796-CF74746E36A4}"/>
          </ac:spMkLst>
        </pc:spChg>
        <pc:picChg chg="mod">
          <ac:chgData name="Trent Geisler" userId="7b1d9c364f59bb8e" providerId="LiveId" clId="{35A0C068-B714-453D-9111-5331A8B15520}" dt="2019-12-04T18:35:07.242" v="2344" actId="14100"/>
          <ac:picMkLst>
            <pc:docMk/>
            <pc:sldMk cId="1693707508" sldId="270"/>
            <ac:picMk id="2" creationId="{DCDA4E66-BE9F-47AF-BAD2-2BE763627225}"/>
          </ac:picMkLst>
        </pc:picChg>
      </pc:sldChg>
      <pc:sldChg chg="add modNotesTx">
        <pc:chgData name="Trent Geisler" userId="7b1d9c364f59bb8e" providerId="LiveId" clId="{35A0C068-B714-453D-9111-5331A8B15520}" dt="2019-12-04T18:32:24.672" v="2121" actId="20577"/>
        <pc:sldMkLst>
          <pc:docMk/>
          <pc:sldMk cId="826844824" sldId="271"/>
        </pc:sldMkLst>
      </pc:sldChg>
    </pc:docChg>
  </pc:docChgLst>
</pc:chgInfo>
</file>

<file path=ppt/media/image1.jpg>
</file>

<file path=ppt/media/image13.gif>
</file>

<file path=ppt/media/image13.png>
</file>

<file path=ppt/media/image14.PNG>
</file>

<file path=ppt/media/image140.PNG>
</file>

<file path=ppt/media/image15.png>
</file>

<file path=ppt/media/image150.png>
</file>

<file path=ppt/media/image16.PNG>
</file>

<file path=ppt/media/image17.png>
</file>

<file path=ppt/media/image18.png>
</file>

<file path=ppt/media/image19.PNG>
</file>

<file path=ppt/media/image2.jpg>
</file>

<file path=ppt/media/image20.png>
</file>

<file path=ppt/media/image3.png>
</file>

<file path=ppt/media/image4.svg>
</file>

<file path=ppt/media/image5.jpe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764055-1F6E-474C-8036-512878BA5BD1}" type="datetimeFigureOut">
              <a:rPr lang="en-US" smtClean="0"/>
              <a:t>12/4/2019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B30B1E-002E-4C8F-87FD-6E1B3F13AC63}" type="slidenum">
              <a:rPr lang="en-US" smtClean="0"/>
              <a:t>‹#›</a:t>
            </a:fld>
            <a:endParaRPr lang="en-US"/>
          </a:p>
        </p:txBody>
      </p:sp>
    </p:spTree>
    <p:extLst>
      <p:ext uri="{BB962C8B-B14F-4D97-AF65-F5344CB8AC3E}">
        <p14:creationId xmlns:p14="http://schemas.microsoft.com/office/powerpoint/2010/main" val="3152203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cdn.shopify.com/s/files/1/0993/3800/files/PML_Infographic_-_Audio_Spectrum_2_www.productionmusiclive.com.jpg?_ga=2.91947928.326704852.1575220839-1784720854.1575220839"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Graphic found at: </a:t>
            </a:r>
            <a:r>
              <a:rPr lang="en-US" dirty="0">
                <a:hlinkClick r:id="rId3"/>
              </a:rPr>
              <a:t>https://cdn.shopify.com/s/files/1/0993/3800/files/PML_Infographic_-_Audio_Spectrum_2_www.productionmusiclive.com.jpg?_ga=2.91947928.326704852.1575220839-1784720854.1575220839</a:t>
            </a:r>
            <a:r>
              <a:rPr lang="en-US" dirty="0"/>
              <a:t> </a:t>
            </a:r>
          </a:p>
          <a:p>
            <a:endParaRPr lang="en-US" dirty="0"/>
          </a:p>
          <a:p>
            <a:r>
              <a:rPr lang="en-US" dirty="0"/>
              <a:t>&lt; C8 is piano.  1</a:t>
            </a:r>
            <a:r>
              <a:rPr lang="en-US" baseline="30000" dirty="0"/>
              <a:t>st</a:t>
            </a:r>
            <a:r>
              <a:rPr lang="en-US" dirty="0"/>
              <a:t> note is 27.5 on the piano.  Lowest note is the</a:t>
            </a:r>
          </a:p>
        </p:txBody>
      </p:sp>
      <p:sp>
        <p:nvSpPr>
          <p:cNvPr id="4" name="Slide Number Placeholder 3"/>
          <p:cNvSpPr>
            <a:spLocks noGrp="1"/>
          </p:cNvSpPr>
          <p:nvPr>
            <p:ph type="sldNum" sz="quarter" idx="5"/>
          </p:nvPr>
        </p:nvSpPr>
        <p:spPr/>
        <p:txBody>
          <a:bodyPr/>
          <a:lstStyle/>
          <a:p>
            <a:fld id="{FBB30B1E-002E-4C8F-87FD-6E1B3F13AC63}" type="slidenum">
              <a:rPr lang="en-US" smtClean="0"/>
              <a:t>2</a:t>
            </a:fld>
            <a:endParaRPr lang="en-US"/>
          </a:p>
        </p:txBody>
      </p:sp>
    </p:spTree>
    <p:extLst>
      <p:ext uri="{BB962C8B-B14F-4D97-AF65-F5344CB8AC3E}">
        <p14:creationId xmlns:p14="http://schemas.microsoft.com/office/powerpoint/2010/main" val="22107876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multiple curves that intersect with our sampling points.  The red curve is the curve reconstructed from the alias term caused by our under-sampling.</a:t>
            </a:r>
          </a:p>
        </p:txBody>
      </p:sp>
      <p:sp>
        <p:nvSpPr>
          <p:cNvPr id="4" name="Slide Number Placeholder 3"/>
          <p:cNvSpPr>
            <a:spLocks noGrp="1"/>
          </p:cNvSpPr>
          <p:nvPr>
            <p:ph type="sldNum" sz="quarter" idx="5"/>
          </p:nvPr>
        </p:nvSpPr>
        <p:spPr/>
        <p:txBody>
          <a:bodyPr/>
          <a:lstStyle/>
          <a:p>
            <a:fld id="{FBB30B1E-002E-4C8F-87FD-6E1B3F13AC63}" type="slidenum">
              <a:rPr lang="en-US" smtClean="0"/>
              <a:t>13</a:t>
            </a:fld>
            <a:endParaRPr lang="en-US"/>
          </a:p>
        </p:txBody>
      </p:sp>
    </p:spTree>
    <p:extLst>
      <p:ext uri="{BB962C8B-B14F-4D97-AF65-F5344CB8AC3E}">
        <p14:creationId xmlns:p14="http://schemas.microsoft.com/office/powerpoint/2010/main" val="39784307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“if a function x( t ) contains no frequencies higher than B hertz, then it is completely determined by giving its ordinates at a series of points spaced 1 / ( 2 B )</a:t>
            </a:r>
          </a:p>
          <a:p>
            <a:r>
              <a:rPr lang="en-US" dirty="0">
                <a:effectLst/>
              </a:rPr>
              <a:t>seconds apart. It then follows that a sufficient sampling rate (</a:t>
            </a:r>
            <a:r>
              <a:rPr lang="en-US" dirty="0" err="1">
                <a:effectLst/>
              </a:rPr>
              <a:t>nyquist</a:t>
            </a:r>
            <a:r>
              <a:rPr lang="en-US" dirty="0">
                <a:effectLst/>
              </a:rPr>
              <a:t> rate) is therefore twice the maximum frequency $B$ hertz, $2B$ \cite{</a:t>
            </a:r>
            <a:r>
              <a:rPr lang="en-US" dirty="0" err="1">
                <a:effectLst/>
              </a:rPr>
              <a:t>shannon:wiki</a:t>
            </a:r>
            <a:r>
              <a:rPr lang="en-US" dirty="0">
                <a:effectLst/>
              </a:rPr>
              <a:t>}.</a:t>
            </a:r>
            <a:endParaRPr lang="en-US" dirty="0"/>
          </a:p>
        </p:txBody>
      </p:sp>
      <p:sp>
        <p:nvSpPr>
          <p:cNvPr id="4" name="Slide Number Placeholder 3"/>
          <p:cNvSpPr>
            <a:spLocks noGrp="1"/>
          </p:cNvSpPr>
          <p:nvPr>
            <p:ph type="sldNum" sz="quarter" idx="5"/>
          </p:nvPr>
        </p:nvSpPr>
        <p:spPr/>
        <p:txBody>
          <a:bodyPr/>
          <a:lstStyle/>
          <a:p>
            <a:fld id="{FBB30B1E-002E-4C8F-87FD-6E1B3F13AC63}" type="slidenum">
              <a:rPr lang="en-US" smtClean="0"/>
              <a:t>14</a:t>
            </a:fld>
            <a:endParaRPr lang="en-US"/>
          </a:p>
        </p:txBody>
      </p:sp>
    </p:spTree>
    <p:extLst>
      <p:ext uri="{BB962C8B-B14F-4D97-AF65-F5344CB8AC3E}">
        <p14:creationId xmlns:p14="http://schemas.microsoft.com/office/powerpoint/2010/main" val="20635273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transition band is the area between the passband and the stopband.  </a:t>
            </a:r>
          </a:p>
          <a:p>
            <a:r>
              <a:rPr lang="en-US" dirty="0"/>
              <a:t>So, if we want a filter to pass 0-20Khz without attenuation (reduction), that’s the passband.  Typically, we want to reduce signals outside of the passband by 40 dB or more.  That’s the stopband.  However, if our passband ends at 20 </a:t>
            </a:r>
            <a:r>
              <a:rPr lang="en-US" dirty="0" err="1"/>
              <a:t>KHz</a:t>
            </a:r>
            <a:r>
              <a:rPr lang="en-US" dirty="0"/>
              <a:t> and our stopband starts at 20 </a:t>
            </a:r>
            <a:r>
              <a:rPr lang="en-US" dirty="0" err="1"/>
              <a:t>KHz</a:t>
            </a:r>
            <a:r>
              <a:rPr lang="en-US" dirty="0"/>
              <a:t>, then the transition area is 0.  So, our filter needs to be perfectly “sharp”.  If our stopband started at 22.05 </a:t>
            </a:r>
            <a:r>
              <a:rPr lang="en-US" dirty="0" err="1"/>
              <a:t>KHz</a:t>
            </a:r>
            <a:r>
              <a:rPr lang="en-US" dirty="0"/>
              <a:t>, then our transition is 2.05 </a:t>
            </a:r>
            <a:r>
              <a:rPr lang="en-US" dirty="0" err="1"/>
              <a:t>Khz</a:t>
            </a:r>
            <a:r>
              <a:rPr lang="en-US" dirty="0"/>
              <a:t>, which is much less sharp.</a:t>
            </a:r>
          </a:p>
          <a:p>
            <a:endParaRPr lang="en-US" dirty="0"/>
          </a:p>
          <a:p>
            <a:r>
              <a:rPr lang="en-US" dirty="0"/>
              <a:t>The complexity of a filter is mainly due to how sharp it is.  On the analog side, a sharper filter has more complex hardware and will cost more.  On the digital side, a sharper filter means more calculations.  Either way, it is of benefit to have a softer filter (less sharp), which means a bigger transition band.  A transition band that is about 10% of the passband is common.</a:t>
            </a:r>
          </a:p>
          <a:p>
            <a:endParaRPr lang="en-US" dirty="0"/>
          </a:p>
        </p:txBody>
      </p:sp>
      <p:sp>
        <p:nvSpPr>
          <p:cNvPr id="4" name="Slide Number Placeholder 3"/>
          <p:cNvSpPr>
            <a:spLocks noGrp="1"/>
          </p:cNvSpPr>
          <p:nvPr>
            <p:ph type="sldNum" sz="quarter" idx="5"/>
          </p:nvPr>
        </p:nvSpPr>
        <p:spPr/>
        <p:txBody>
          <a:bodyPr/>
          <a:lstStyle/>
          <a:p>
            <a:fld id="{FBB30B1E-002E-4C8F-87FD-6E1B3F13AC63}" type="slidenum">
              <a:rPr lang="en-US" smtClean="0"/>
              <a:t>15</a:t>
            </a:fld>
            <a:endParaRPr lang="en-US"/>
          </a:p>
        </p:txBody>
      </p:sp>
    </p:spTree>
    <p:extLst>
      <p:ext uri="{BB962C8B-B14F-4D97-AF65-F5344CB8AC3E}">
        <p14:creationId xmlns:p14="http://schemas.microsoft.com/office/powerpoint/2010/main" val="27612994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reduction in bandwidth – when transmitting a shorter “range” bandwidth there are  power savings in the transmission.  Important because its expensive to transmit long distances and requires a great deal of power.</a:t>
            </a:r>
          </a:p>
          <a:p>
            <a:endParaRPr lang="en-US" dirty="0"/>
          </a:p>
          <a:p>
            <a:r>
              <a:rPr lang="en-US" dirty="0"/>
              <a:t>Gain is a way to amplify something. </a:t>
            </a:r>
          </a:p>
        </p:txBody>
      </p:sp>
      <p:sp>
        <p:nvSpPr>
          <p:cNvPr id="4" name="Slide Number Placeholder 3"/>
          <p:cNvSpPr>
            <a:spLocks noGrp="1"/>
          </p:cNvSpPr>
          <p:nvPr>
            <p:ph type="sldNum" sz="quarter" idx="5"/>
          </p:nvPr>
        </p:nvSpPr>
        <p:spPr/>
        <p:txBody>
          <a:bodyPr/>
          <a:lstStyle/>
          <a:p>
            <a:fld id="{FBB30B1E-002E-4C8F-87FD-6E1B3F13AC63}" type="slidenum">
              <a:rPr lang="en-US" smtClean="0"/>
              <a:t>3</a:t>
            </a:fld>
            <a:endParaRPr lang="en-US"/>
          </a:p>
        </p:txBody>
      </p:sp>
    </p:spTree>
    <p:extLst>
      <p:ext uri="{BB962C8B-B14F-4D97-AF65-F5344CB8AC3E}">
        <p14:creationId xmlns:p14="http://schemas.microsoft.com/office/powerpoint/2010/main" val="3191441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sharper transition band -&gt; becomes more computationally expensive (more complex filter in the time domain).  </a:t>
            </a:r>
          </a:p>
          <a:p>
            <a:r>
              <a:rPr lang="en-US" dirty="0"/>
              <a:t>Until recently, it wasn’t practical to use FFT to implement a real-time filter</a:t>
            </a:r>
          </a:p>
        </p:txBody>
      </p:sp>
      <p:sp>
        <p:nvSpPr>
          <p:cNvPr id="4" name="Slide Number Placeholder 3"/>
          <p:cNvSpPr>
            <a:spLocks noGrp="1"/>
          </p:cNvSpPr>
          <p:nvPr>
            <p:ph type="sldNum" sz="quarter" idx="5"/>
          </p:nvPr>
        </p:nvSpPr>
        <p:spPr/>
        <p:txBody>
          <a:bodyPr/>
          <a:lstStyle/>
          <a:p>
            <a:fld id="{FBB30B1E-002E-4C8F-87FD-6E1B3F13AC63}" type="slidenum">
              <a:rPr lang="en-US" smtClean="0"/>
              <a:t>4</a:t>
            </a:fld>
            <a:endParaRPr lang="en-US"/>
          </a:p>
        </p:txBody>
      </p:sp>
    </p:spTree>
    <p:extLst>
      <p:ext uri="{BB962C8B-B14F-4D97-AF65-F5344CB8AC3E}">
        <p14:creationId xmlns:p14="http://schemas.microsoft.com/office/powerpoint/2010/main" val="2530734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through the diagram…how information flows into the block diagram</a:t>
            </a:r>
          </a:p>
          <a:p>
            <a:r>
              <a:rPr lang="en-US" dirty="0"/>
              <a:t>	- In the time domain, the filter shown in (a) is really a convolution.  The other way to do the filter, you can transform into the frequency domain</a:t>
            </a:r>
          </a:p>
        </p:txBody>
      </p:sp>
      <p:sp>
        <p:nvSpPr>
          <p:cNvPr id="4" name="Slide Number Placeholder 3"/>
          <p:cNvSpPr>
            <a:spLocks noGrp="1"/>
          </p:cNvSpPr>
          <p:nvPr>
            <p:ph type="sldNum" sz="quarter" idx="5"/>
          </p:nvPr>
        </p:nvSpPr>
        <p:spPr/>
        <p:txBody>
          <a:bodyPr/>
          <a:lstStyle/>
          <a:p>
            <a:fld id="{FBB30B1E-002E-4C8F-87FD-6E1B3F13AC63}" type="slidenum">
              <a:rPr lang="en-US" smtClean="0"/>
              <a:t>5</a:t>
            </a:fld>
            <a:endParaRPr lang="en-US"/>
          </a:p>
        </p:txBody>
      </p:sp>
    </p:spTree>
    <p:extLst>
      <p:ext uri="{BB962C8B-B14F-4D97-AF65-F5344CB8AC3E}">
        <p14:creationId xmlns:p14="http://schemas.microsoft.com/office/powerpoint/2010/main" val="2551380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the filter design tool will do for us is to  give us the Frequency Response of the filter based off of a few desired characteristics.</a:t>
            </a:r>
          </a:p>
          <a:p>
            <a:endParaRPr lang="en-US" dirty="0"/>
          </a:p>
          <a:p>
            <a:r>
              <a:rPr lang="en-US" dirty="0"/>
              <a:t>It’s called ripple (in stopband) and it’s a consequence of the algorithm used to create the filter.   There are many different algorithms to do this. </a:t>
            </a:r>
          </a:p>
        </p:txBody>
      </p:sp>
      <p:sp>
        <p:nvSpPr>
          <p:cNvPr id="4" name="Slide Number Placeholder 3"/>
          <p:cNvSpPr>
            <a:spLocks noGrp="1"/>
          </p:cNvSpPr>
          <p:nvPr>
            <p:ph type="sldNum" sz="quarter" idx="5"/>
          </p:nvPr>
        </p:nvSpPr>
        <p:spPr/>
        <p:txBody>
          <a:bodyPr/>
          <a:lstStyle/>
          <a:p>
            <a:fld id="{FBB30B1E-002E-4C8F-87FD-6E1B3F13AC63}" type="slidenum">
              <a:rPr lang="en-US" smtClean="0"/>
              <a:t>7</a:t>
            </a:fld>
            <a:endParaRPr lang="en-US"/>
          </a:p>
        </p:txBody>
      </p:sp>
    </p:spTree>
    <p:extLst>
      <p:ext uri="{BB962C8B-B14F-4D97-AF65-F5344CB8AC3E}">
        <p14:creationId xmlns:p14="http://schemas.microsoft.com/office/powerpoint/2010/main" val="3481695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can easily obtain the filter coefficients from the Frequency Response by taking the Inverse FFT of the Frequency Response information.  The FIR filter coefficients are what is used in other tools to implement the filter design.   </a:t>
            </a:r>
          </a:p>
          <a:p>
            <a:endParaRPr lang="en-US" dirty="0"/>
          </a:p>
          <a:p>
            <a:r>
              <a:rPr lang="en-US" dirty="0"/>
              <a:t>Put SINC function </a:t>
            </a:r>
            <a:r>
              <a:rPr lang="en-US"/>
              <a:t>on side of this. </a:t>
            </a:r>
            <a:endParaRPr lang="en-US" dirty="0"/>
          </a:p>
        </p:txBody>
      </p:sp>
      <p:sp>
        <p:nvSpPr>
          <p:cNvPr id="4" name="Slide Number Placeholder 3"/>
          <p:cNvSpPr>
            <a:spLocks noGrp="1"/>
          </p:cNvSpPr>
          <p:nvPr>
            <p:ph type="sldNum" sz="quarter" idx="5"/>
          </p:nvPr>
        </p:nvSpPr>
        <p:spPr/>
        <p:txBody>
          <a:bodyPr/>
          <a:lstStyle/>
          <a:p>
            <a:fld id="{FBB30B1E-002E-4C8F-87FD-6E1B3F13AC63}" type="slidenum">
              <a:rPr lang="en-US" smtClean="0"/>
              <a:t>8</a:t>
            </a:fld>
            <a:endParaRPr lang="en-US"/>
          </a:p>
        </p:txBody>
      </p:sp>
    </p:spTree>
    <p:extLst>
      <p:ext uri="{BB962C8B-B14F-4D97-AF65-F5344CB8AC3E}">
        <p14:creationId xmlns:p14="http://schemas.microsoft.com/office/powerpoint/2010/main" val="14007597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does the camera speed match the speed of the helicopter?  Should we increase or decrease the camera shutter speed to capture the true signal? The helicopter blades are periodic, similar to audio signals.</a:t>
            </a:r>
          </a:p>
        </p:txBody>
      </p:sp>
      <p:sp>
        <p:nvSpPr>
          <p:cNvPr id="4" name="Slide Number Placeholder 3"/>
          <p:cNvSpPr>
            <a:spLocks noGrp="1"/>
          </p:cNvSpPr>
          <p:nvPr>
            <p:ph type="sldNum" sz="quarter" idx="5"/>
          </p:nvPr>
        </p:nvSpPr>
        <p:spPr/>
        <p:txBody>
          <a:bodyPr/>
          <a:lstStyle/>
          <a:p>
            <a:fld id="{FBB30B1E-002E-4C8F-87FD-6E1B3F13AC63}" type="slidenum">
              <a:rPr lang="en-US" smtClean="0"/>
              <a:t>9</a:t>
            </a:fld>
            <a:endParaRPr lang="en-US"/>
          </a:p>
        </p:txBody>
      </p:sp>
    </p:spTree>
    <p:extLst>
      <p:ext uri="{BB962C8B-B14F-4D97-AF65-F5344CB8AC3E}">
        <p14:creationId xmlns:p14="http://schemas.microsoft.com/office/powerpoint/2010/main" val="32062388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 being an index of samples, starting at 0. We arrive here by plugging in n/18 for t.</a:t>
            </a:r>
          </a:p>
        </p:txBody>
      </p:sp>
      <p:sp>
        <p:nvSpPr>
          <p:cNvPr id="4" name="Slide Number Placeholder 3"/>
          <p:cNvSpPr>
            <a:spLocks noGrp="1"/>
          </p:cNvSpPr>
          <p:nvPr>
            <p:ph type="sldNum" sz="quarter" idx="5"/>
          </p:nvPr>
        </p:nvSpPr>
        <p:spPr/>
        <p:txBody>
          <a:bodyPr/>
          <a:lstStyle/>
          <a:p>
            <a:fld id="{FBB30B1E-002E-4C8F-87FD-6E1B3F13AC63}" type="slidenum">
              <a:rPr lang="en-US" smtClean="0"/>
              <a:t>11</a:t>
            </a:fld>
            <a:endParaRPr lang="en-US"/>
          </a:p>
        </p:txBody>
      </p:sp>
    </p:spTree>
    <p:extLst>
      <p:ext uri="{BB962C8B-B14F-4D97-AF65-F5344CB8AC3E}">
        <p14:creationId xmlns:p14="http://schemas.microsoft.com/office/powerpoint/2010/main" val="1213658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the cosine function is periodic, adding or subtracting a full period of 2pi inside the function does not change the function. The alias is caused by whatever is leftover after subtracting a full period. Cosine functions are also even functions, so negative terms become even.  8pi*n/9 is the alias created by our </a:t>
            </a:r>
            <a:r>
              <a:rPr lang="en-US" dirty="0" err="1"/>
              <a:t>undersampling</a:t>
            </a:r>
            <a:r>
              <a:rPr lang="en-US" dirty="0"/>
              <a:t>.</a:t>
            </a:r>
          </a:p>
        </p:txBody>
      </p:sp>
      <p:sp>
        <p:nvSpPr>
          <p:cNvPr id="4" name="Slide Number Placeholder 3"/>
          <p:cNvSpPr>
            <a:spLocks noGrp="1"/>
          </p:cNvSpPr>
          <p:nvPr>
            <p:ph type="sldNum" sz="quarter" idx="5"/>
          </p:nvPr>
        </p:nvSpPr>
        <p:spPr/>
        <p:txBody>
          <a:bodyPr/>
          <a:lstStyle/>
          <a:p>
            <a:fld id="{FBB30B1E-002E-4C8F-87FD-6E1B3F13AC63}" type="slidenum">
              <a:rPr lang="en-US" smtClean="0"/>
              <a:t>12</a:t>
            </a:fld>
            <a:endParaRPr lang="en-US"/>
          </a:p>
        </p:txBody>
      </p:sp>
    </p:spTree>
    <p:extLst>
      <p:ext uri="{BB962C8B-B14F-4D97-AF65-F5344CB8AC3E}">
        <p14:creationId xmlns:p14="http://schemas.microsoft.com/office/powerpoint/2010/main" val="3706017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2104201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34A0D36-D9E4-E943-8D3F-D74CAF1FA28F}" type="datetimeFigureOut">
              <a:rPr lang="en-US" smtClean="0"/>
              <a:t>12/4/2019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94630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47651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3346897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2850434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A0D36-D9E4-E943-8D3F-D74CAF1FA28F}" type="datetimeFigureOut">
              <a:rPr lang="en-US" smtClean="0"/>
              <a:t>12/4/2019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434637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4A0D36-D9E4-E943-8D3F-D74CAF1FA28F}" type="datetimeFigureOut">
              <a:rPr lang="en-US" smtClean="0"/>
              <a:t>12/4/2019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1408830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34A0D36-D9E4-E943-8D3F-D74CAF1FA28F}" type="datetimeFigureOut">
              <a:rPr lang="en-US" smtClean="0"/>
              <a:t>12/4/2019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653998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34A0D36-D9E4-E943-8D3F-D74CAF1FA28F}" type="datetimeFigureOut">
              <a:rPr lang="en-US" smtClean="0"/>
              <a:t>12/4/2019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832212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4A0D36-D9E4-E943-8D3F-D74CAF1FA28F}" type="datetimeFigureOut">
              <a:rPr lang="en-US" smtClean="0"/>
              <a:t>12/4/2019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2417441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4A0D36-D9E4-E943-8D3F-D74CAF1FA28F}" type="datetimeFigureOut">
              <a:rPr lang="en-US" smtClean="0"/>
              <a:t>12/4/2019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2780642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34A0D36-D9E4-E943-8D3F-D74CAF1FA28F}" type="datetimeFigureOut">
              <a:rPr lang="en-US" smtClean="0"/>
              <a:t>12/4/2019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F0AC56-E01A-F74D-9010-B0A5DC26A503}" type="slidenum">
              <a:rPr lang="en-US" smtClean="0"/>
              <a:t>‹#›</a:t>
            </a:fld>
            <a:endParaRPr lang="en-US"/>
          </a:p>
        </p:txBody>
      </p:sp>
    </p:spTree>
    <p:extLst>
      <p:ext uri="{BB962C8B-B14F-4D97-AF65-F5344CB8AC3E}">
        <p14:creationId xmlns:p14="http://schemas.microsoft.com/office/powerpoint/2010/main" val="3270327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936311"/>
            <a:ext cx="2057400" cy="142835"/>
          </a:xfrm>
          <a:prstGeom prst="rect">
            <a:avLst/>
          </a:prstGeom>
        </p:spPr>
        <p:txBody>
          <a:bodyPr vert="horz" lIns="91440" tIns="45720" rIns="91440" bIns="45720" rtlCol="0" anchor="ctr"/>
          <a:lstStyle>
            <a:lvl1pPr algn="l">
              <a:defRPr sz="800">
                <a:solidFill>
                  <a:schemeClr val="tx1">
                    <a:tint val="75000"/>
                  </a:schemeClr>
                </a:solidFill>
              </a:defRPr>
            </a:lvl1pPr>
          </a:lstStyle>
          <a:p>
            <a:fld id="{F34A0D36-D9E4-E943-8D3F-D74CAF1FA28F}" type="datetimeFigureOut">
              <a:rPr lang="en-US" smtClean="0"/>
              <a:pPr/>
              <a:t>12/4/2019</a:t>
            </a:fld>
            <a:endParaRPr lang="en-US"/>
          </a:p>
        </p:txBody>
      </p:sp>
      <p:sp>
        <p:nvSpPr>
          <p:cNvPr id="5" name="Footer Placeholder 4"/>
          <p:cNvSpPr>
            <a:spLocks noGrp="1"/>
          </p:cNvSpPr>
          <p:nvPr>
            <p:ph type="ftr" sz="quarter" idx="3"/>
          </p:nvPr>
        </p:nvSpPr>
        <p:spPr>
          <a:xfrm>
            <a:off x="3028950" y="4936311"/>
            <a:ext cx="3086100" cy="142835"/>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936311"/>
            <a:ext cx="2057400" cy="142835"/>
          </a:xfrm>
          <a:prstGeom prst="rect">
            <a:avLst/>
          </a:prstGeom>
        </p:spPr>
        <p:txBody>
          <a:bodyPr vert="horz" lIns="91440" tIns="45720" rIns="91440" bIns="45720" rtlCol="0" anchor="ctr"/>
          <a:lstStyle>
            <a:lvl1pPr algn="r">
              <a:defRPr sz="800">
                <a:solidFill>
                  <a:schemeClr val="tx1">
                    <a:tint val="75000"/>
                  </a:schemeClr>
                </a:solidFill>
              </a:defRPr>
            </a:lvl1pPr>
          </a:lstStyle>
          <a:p>
            <a:fld id="{9BF0AC56-E01A-F74D-9010-B0A5DC26A503}" type="slidenum">
              <a:rPr lang="en-US" smtClean="0"/>
              <a:pPr/>
              <a:t>‹#›</a:t>
            </a:fld>
            <a:endParaRPr lang="en-US"/>
          </a:p>
        </p:txBody>
      </p:sp>
    </p:spTree>
    <p:extLst>
      <p:ext uri="{BB962C8B-B14F-4D97-AF65-F5344CB8AC3E}">
        <p14:creationId xmlns:p14="http://schemas.microsoft.com/office/powerpoint/2010/main" val="18486545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2" r:id="rId8"/>
    <p:sldLayoutId id="2147483668" r:id="rId9"/>
    <p:sldLayoutId id="2147483669" r:id="rId10"/>
    <p:sldLayoutId id="2147483670" r:id="rId11"/>
    <p:sldLayoutId id="2147483671"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4.sv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4.sv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50.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140.PNG"/><Relationship Id="rId5" Type="http://schemas.openxmlformats.org/officeDocument/2006/relationships/image" Target="../media/image13.png"/><Relationship Id="rId4" Type="http://schemas.openxmlformats.org/officeDocument/2006/relationships/image" Target="../media/image4.sv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hyperlink" Target="http://onlinetonegenerator.com/hearingtest.html" TargetMode="External"/><Relationship Id="rId5" Type="http://schemas.openxmlformats.org/officeDocument/2006/relationships/image" Target="../media/image5.jpe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7.emf"/><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emf"/><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1.emf"/><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2.emf"/><Relationship Id="rId4" Type="http://schemas.openxmlformats.org/officeDocument/2006/relationships/image" Target="../media/image4.sv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hyperlink" Target="https://imgur.com/gallery/LLUgVSz" TargetMode="External"/><Relationship Id="rId5" Type="http://schemas.openxmlformats.org/officeDocument/2006/relationships/image" Target="../media/image13.gif"/><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5E45-F349-0641-9ADA-AF2384D8DF72}"/>
              </a:ext>
            </a:extLst>
          </p:cNvPr>
          <p:cNvSpPr>
            <a:spLocks noGrp="1"/>
          </p:cNvSpPr>
          <p:nvPr>
            <p:ph type="ctrTitle"/>
          </p:nvPr>
        </p:nvSpPr>
        <p:spPr/>
        <p:txBody>
          <a:bodyPr>
            <a:normAutofit fontScale="90000"/>
          </a:bodyPr>
          <a:lstStyle/>
          <a:p>
            <a:r>
              <a:rPr lang="en-US" dirty="0"/>
              <a:t>Reducing Audio Bandwidth with an FFT-based</a:t>
            </a:r>
            <a:br>
              <a:rPr lang="en-US" dirty="0"/>
            </a:br>
            <a:r>
              <a:rPr lang="en-US" dirty="0"/>
              <a:t>Low-Pass Filter</a:t>
            </a:r>
          </a:p>
        </p:txBody>
      </p:sp>
      <p:sp>
        <p:nvSpPr>
          <p:cNvPr id="3" name="Subtitle 2">
            <a:extLst>
              <a:ext uri="{FF2B5EF4-FFF2-40B4-BE49-F238E27FC236}">
                <a16:creationId xmlns:a16="http://schemas.microsoft.com/office/drawing/2014/main" id="{878BBB39-14F0-7B40-BDBC-E346DDE8A861}"/>
              </a:ext>
            </a:extLst>
          </p:cNvPr>
          <p:cNvSpPr>
            <a:spLocks noGrp="1"/>
          </p:cNvSpPr>
          <p:nvPr>
            <p:ph type="subTitle" idx="1"/>
          </p:nvPr>
        </p:nvSpPr>
        <p:spPr/>
        <p:txBody>
          <a:bodyPr/>
          <a:lstStyle/>
          <a:p>
            <a:r>
              <a:rPr lang="en-US" dirty="0"/>
              <a:t>Andy Henshaw, Trent Geisler, Lauren Staples</a:t>
            </a:r>
          </a:p>
          <a:p>
            <a:r>
              <a:rPr lang="en-US" dirty="0"/>
              <a:t>MATH 7900 Final Project</a:t>
            </a:r>
          </a:p>
        </p:txBody>
      </p:sp>
      <p:sp>
        <p:nvSpPr>
          <p:cNvPr id="4" name="Rectangle 3">
            <a:extLst>
              <a:ext uri="{FF2B5EF4-FFF2-40B4-BE49-F238E27FC236}">
                <a16:creationId xmlns:a16="http://schemas.microsoft.com/office/drawing/2014/main" id="{97828BF8-39C6-46F7-9D53-4D718D037CAD}"/>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a:extLst>
              <a:ext uri="{FF2B5EF4-FFF2-40B4-BE49-F238E27FC236}">
                <a16:creationId xmlns:a16="http://schemas.microsoft.com/office/drawing/2014/main" id="{0D0D6FEE-BF44-47BC-AFB0-C55F3E39A7A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34244" y="3497393"/>
            <a:ext cx="4133512" cy="1878870"/>
          </a:xfrm>
          <a:prstGeom prst="rect">
            <a:avLst/>
          </a:prstGeom>
        </p:spPr>
      </p:pic>
    </p:spTree>
    <p:extLst>
      <p:ext uri="{BB962C8B-B14F-4D97-AF65-F5344CB8AC3E}">
        <p14:creationId xmlns:p14="http://schemas.microsoft.com/office/powerpoint/2010/main" val="2503590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Example Audio Signal</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34244" y="3497393"/>
            <a:ext cx="4133512" cy="1878870"/>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08558E75-F5D9-41B0-93A8-6F024B0453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5983" y="1095988"/>
            <a:ext cx="4404486" cy="2750219"/>
          </a:xfrm>
          <a:prstGeom prst="rect">
            <a:avLst/>
          </a:prstGeom>
        </p:spPr>
      </p:pic>
      <p:pic>
        <p:nvPicPr>
          <p:cNvPr id="7" name="Picture 6">
            <a:extLst>
              <a:ext uri="{FF2B5EF4-FFF2-40B4-BE49-F238E27FC236}">
                <a16:creationId xmlns:a16="http://schemas.microsoft.com/office/drawing/2014/main" id="{E159E7C5-A359-49E7-A0DC-D9FE2651C1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29938" y="3844694"/>
            <a:ext cx="2514600" cy="800100"/>
          </a:xfrm>
          <a:prstGeom prst="rect">
            <a:avLst/>
          </a:prstGeom>
        </p:spPr>
      </p:pic>
    </p:spTree>
    <p:extLst>
      <p:ext uri="{BB962C8B-B14F-4D97-AF65-F5344CB8AC3E}">
        <p14:creationId xmlns:p14="http://schemas.microsoft.com/office/powerpoint/2010/main" val="1616256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Under-sampled at 18 Hz:</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8" name="Picture 7" descr="A close up of a logo&#10;&#10;Description automatically generated">
            <a:extLst>
              <a:ext uri="{FF2B5EF4-FFF2-40B4-BE49-F238E27FC236}">
                <a16:creationId xmlns:a16="http://schemas.microsoft.com/office/drawing/2014/main" id="{91A54220-62A1-493D-A97B-0BC3964181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12167" y="1122644"/>
            <a:ext cx="4404486" cy="2818871"/>
          </a:xfrm>
          <a:prstGeom prst="rect">
            <a:avLst/>
          </a:prstGeom>
        </p:spPr>
      </p:pic>
      <p:pic>
        <p:nvPicPr>
          <p:cNvPr id="9" name="Picture 8">
            <a:extLst>
              <a:ext uri="{FF2B5EF4-FFF2-40B4-BE49-F238E27FC236}">
                <a16:creationId xmlns:a16="http://schemas.microsoft.com/office/drawing/2014/main" id="{2D55B130-2DAB-4FA9-AB55-9F0FB29B97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65354" y="3871184"/>
            <a:ext cx="2510060" cy="851469"/>
          </a:xfrm>
          <a:prstGeom prst="rect">
            <a:avLst/>
          </a:prstGeom>
        </p:spPr>
      </p:pic>
    </p:spTree>
    <p:extLst>
      <p:ext uri="{BB962C8B-B14F-4D97-AF65-F5344CB8AC3E}">
        <p14:creationId xmlns:p14="http://schemas.microsoft.com/office/powerpoint/2010/main" val="710285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Under-sampled at 18 Hz, continued:</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5" name="Picture 4">
            <a:extLst>
              <a:ext uri="{FF2B5EF4-FFF2-40B4-BE49-F238E27FC236}">
                <a16:creationId xmlns:a16="http://schemas.microsoft.com/office/drawing/2014/main" id="{C189D6BB-C87F-4FA1-94F1-EB759D639D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5980" y="1168624"/>
            <a:ext cx="3514725" cy="3162300"/>
          </a:xfrm>
          <a:prstGeom prst="rect">
            <a:avLst/>
          </a:prstGeom>
        </p:spPr>
      </p:pic>
    </p:spTree>
    <p:extLst>
      <p:ext uri="{BB962C8B-B14F-4D97-AF65-F5344CB8AC3E}">
        <p14:creationId xmlns:p14="http://schemas.microsoft.com/office/powerpoint/2010/main" val="1191978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Under-sampled at 18 Hz: </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6" name="Picture 5" descr="A close up of a logo&#10;&#10;Description automatically generated">
            <a:extLst>
              <a:ext uri="{FF2B5EF4-FFF2-40B4-BE49-F238E27FC236}">
                <a16:creationId xmlns:a16="http://schemas.microsoft.com/office/drawing/2014/main" id="{35D74B1A-C518-49ED-8513-06D68E77BD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42749" y="1077135"/>
            <a:ext cx="4318859" cy="2820690"/>
          </a:xfrm>
          <a:prstGeom prst="rect">
            <a:avLst/>
          </a:prstGeom>
        </p:spPr>
      </p:pic>
      <p:pic>
        <p:nvPicPr>
          <p:cNvPr id="7" name="Picture 6">
            <a:extLst>
              <a:ext uri="{FF2B5EF4-FFF2-40B4-BE49-F238E27FC236}">
                <a16:creationId xmlns:a16="http://schemas.microsoft.com/office/drawing/2014/main" id="{D729A339-2C0C-4A54-B739-2F9CC00F438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09757" y="3903618"/>
            <a:ext cx="2552700" cy="733425"/>
          </a:xfrm>
          <a:prstGeom prst="rect">
            <a:avLst/>
          </a:prstGeom>
        </p:spPr>
      </p:pic>
    </p:spTree>
    <p:extLst>
      <p:ext uri="{BB962C8B-B14F-4D97-AF65-F5344CB8AC3E}">
        <p14:creationId xmlns:p14="http://schemas.microsoft.com/office/powerpoint/2010/main" val="3792836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The Nyquist-Shannon Theorem</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2DA17703-FD9C-46D9-A2FC-13B2F63D2C4B}"/>
                  </a:ext>
                </a:extLst>
              </p:cNvPr>
              <p:cNvSpPr txBox="1"/>
              <p:nvPr/>
            </p:nvSpPr>
            <p:spPr>
              <a:xfrm>
                <a:off x="3682447" y="1514354"/>
                <a:ext cx="1366631" cy="69974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Cambria Math" panose="02040503050406030204" pitchFamily="18" charset="0"/>
                        </a:rPr>
                        <m:t>𝛽</m:t>
                      </m:r>
                      <m:r>
                        <a:rPr lang="en-US" sz="2400" b="0" i="1" smtClean="0">
                          <a:latin typeface="Cambria Math" panose="02040503050406030204" pitchFamily="18" charset="0"/>
                          <a:ea typeface="Cambria Math" panose="02040503050406030204" pitchFamily="18" charset="0"/>
                        </a:rPr>
                        <m:t>&lt;</m:t>
                      </m:r>
                      <m:f>
                        <m:fPr>
                          <m:ctrlPr>
                            <a:rPr lang="en-US" sz="2400" b="0" i="1" smtClean="0">
                              <a:latin typeface="Cambria Math" panose="02040503050406030204" pitchFamily="18" charset="0"/>
                              <a:ea typeface="Cambria Math" panose="02040503050406030204" pitchFamily="18" charset="0"/>
                            </a:rPr>
                          </m:ctrlPr>
                        </m:fPr>
                        <m:num>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𝑓</m:t>
                              </m:r>
                            </m:e>
                            <m:sub>
                              <m:r>
                                <a:rPr lang="en-US" sz="2400" i="1">
                                  <a:latin typeface="Cambria Math" panose="02040503050406030204" pitchFamily="18" charset="0"/>
                                  <a:ea typeface="Cambria Math" panose="02040503050406030204" pitchFamily="18" charset="0"/>
                                </a:rPr>
                                <m:t>𝑆</m:t>
                              </m:r>
                            </m:sub>
                          </m:sSub>
                        </m:num>
                        <m:den>
                          <m:r>
                            <a:rPr lang="en-US" sz="2400" b="0" i="1" smtClean="0">
                              <a:latin typeface="Cambria Math" panose="02040503050406030204" pitchFamily="18" charset="0"/>
                              <a:ea typeface="Cambria Math" panose="02040503050406030204" pitchFamily="18" charset="0"/>
                            </a:rPr>
                            <m:t>2</m:t>
                          </m:r>
                        </m:den>
                      </m:f>
                    </m:oMath>
                  </m:oMathPara>
                </a14:m>
                <a:endParaRPr lang="en-US" sz="2400" dirty="0"/>
              </a:p>
            </p:txBody>
          </p:sp>
        </mc:Choice>
        <mc:Fallback xmlns="">
          <p:sp>
            <p:nvSpPr>
              <p:cNvPr id="5" name="TextBox 4">
                <a:extLst>
                  <a:ext uri="{FF2B5EF4-FFF2-40B4-BE49-F238E27FC236}">
                    <a16:creationId xmlns:a16="http://schemas.microsoft.com/office/drawing/2014/main" id="{2DA17703-FD9C-46D9-A2FC-13B2F63D2C4B}"/>
                  </a:ext>
                </a:extLst>
              </p:cNvPr>
              <p:cNvSpPr txBox="1">
                <a:spLocks noRot="1" noChangeAspect="1" noMove="1" noResize="1" noEditPoints="1" noAdjustHandles="1" noChangeArrowheads="1" noChangeShapeType="1" noTextEdit="1"/>
              </p:cNvSpPr>
              <p:nvPr/>
            </p:nvSpPr>
            <p:spPr>
              <a:xfrm>
                <a:off x="3682447" y="1514354"/>
                <a:ext cx="1366631" cy="699743"/>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126B05D-83BE-43B7-928C-77CD2FFB1E17}"/>
                  </a:ext>
                </a:extLst>
              </p:cNvPr>
              <p:cNvSpPr txBox="1"/>
              <p:nvPr/>
            </p:nvSpPr>
            <p:spPr>
              <a:xfrm>
                <a:off x="2767660" y="2602468"/>
                <a:ext cx="4262705" cy="646331"/>
              </a:xfrm>
              <a:prstGeom prst="rect">
                <a:avLst/>
              </a:prstGeom>
              <a:noFill/>
            </p:spPr>
            <p:txBody>
              <a:bodyPr wrap="none" rtlCol="0">
                <a:spAutoFit/>
              </a:bodyPr>
              <a:lstStyle/>
              <a:p>
                <a:r>
                  <a:rPr lang="en-US" dirty="0">
                    <a:latin typeface="SimSun" panose="02010600030101010101" pitchFamily="2" charset="-122"/>
                    <a:ea typeface="SimSun" panose="02010600030101010101" pitchFamily="2" charset="-122"/>
                  </a:rPr>
                  <a:t>ß-</a:t>
                </a:r>
                <a:r>
                  <a:rPr lang="en-US" dirty="0"/>
                  <a:t>Maximum frequency of a signal, in Hz</a:t>
                </a:r>
              </a:p>
              <a:p>
                <a14:m>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𝑓</m:t>
                        </m:r>
                      </m:e>
                      <m:sub>
                        <m:r>
                          <a:rPr lang="en-US" i="1">
                            <a:latin typeface="Cambria Math" panose="02040503050406030204" pitchFamily="18" charset="0"/>
                            <a:ea typeface="Cambria Math" panose="02040503050406030204" pitchFamily="18" charset="0"/>
                          </a:rPr>
                          <m:t>𝑆</m:t>
                        </m:r>
                      </m:sub>
                    </m:sSub>
                    <m:r>
                      <a:rPr lang="en-US" i="1">
                        <a:latin typeface="Cambria Math" panose="02040503050406030204" pitchFamily="18" charset="0"/>
                        <a:ea typeface="Cambria Math" panose="02040503050406030204" pitchFamily="18" charset="0"/>
                      </a:rPr>
                      <m:t> </m:t>
                    </m:r>
                  </m:oMath>
                </a14:m>
                <a:r>
                  <a:rPr lang="en-US" dirty="0"/>
                  <a:t>-sampling rate, in Hz</a:t>
                </a:r>
              </a:p>
            </p:txBody>
          </p:sp>
        </mc:Choice>
        <mc:Fallback xmlns="">
          <p:sp>
            <p:nvSpPr>
              <p:cNvPr id="7" name="TextBox 6">
                <a:extLst>
                  <a:ext uri="{FF2B5EF4-FFF2-40B4-BE49-F238E27FC236}">
                    <a16:creationId xmlns:a16="http://schemas.microsoft.com/office/drawing/2014/main" id="{C126B05D-83BE-43B7-928C-77CD2FFB1E17}"/>
                  </a:ext>
                </a:extLst>
              </p:cNvPr>
              <p:cNvSpPr txBox="1">
                <a:spLocks noRot="1" noChangeAspect="1" noMove="1" noResize="1" noEditPoints="1" noAdjustHandles="1" noChangeArrowheads="1" noChangeShapeType="1" noTextEdit="1"/>
              </p:cNvSpPr>
              <p:nvPr/>
            </p:nvSpPr>
            <p:spPr>
              <a:xfrm>
                <a:off x="2767660" y="2602468"/>
                <a:ext cx="4262705" cy="646331"/>
              </a:xfrm>
              <a:prstGeom prst="rect">
                <a:avLst/>
              </a:prstGeom>
              <a:blipFill>
                <a:blip r:embed="rId6"/>
                <a:stretch>
                  <a:fillRect l="-1144" t="-7547" r="-286" b="-1415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8E18CE31-3090-486E-8982-D0C2FAFE1F1F}"/>
                  </a:ext>
                </a:extLst>
              </p:cNvPr>
              <p:cNvSpPr txBox="1"/>
              <p:nvPr/>
            </p:nvSpPr>
            <p:spPr>
              <a:xfrm>
                <a:off x="3682447" y="3685833"/>
                <a:ext cx="1366631"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𝑓</m:t>
                          </m:r>
                        </m:e>
                        <m:sub>
                          <m:r>
                            <a:rPr lang="en-US" sz="2400" i="1">
                              <a:latin typeface="Cambria Math" panose="02040503050406030204" pitchFamily="18" charset="0"/>
                              <a:ea typeface="Cambria Math" panose="02040503050406030204" pitchFamily="18" charset="0"/>
                            </a:rPr>
                            <m:t>𝑆</m:t>
                          </m:r>
                        </m:sub>
                      </m:sSub>
                      <m:r>
                        <a:rPr lang="en-US" sz="2400" b="0" i="1" smtClean="0">
                          <a:latin typeface="Cambria Math" panose="02040503050406030204" pitchFamily="18" charset="0"/>
                          <a:ea typeface="Cambria Math" panose="02040503050406030204" pitchFamily="18" charset="0"/>
                        </a:rPr>
                        <m:t>&gt;2</m:t>
                      </m:r>
                      <m:r>
                        <a:rPr lang="en-US" sz="2400" i="1" smtClean="0">
                          <a:latin typeface="Cambria Math" panose="02040503050406030204" pitchFamily="18" charset="0"/>
                          <a:ea typeface="Cambria Math" panose="02040503050406030204" pitchFamily="18" charset="0"/>
                        </a:rPr>
                        <m:t>𝛽</m:t>
                      </m:r>
                    </m:oMath>
                  </m:oMathPara>
                </a14:m>
                <a:endParaRPr lang="en-US" sz="2400" dirty="0"/>
              </a:p>
            </p:txBody>
          </p:sp>
        </mc:Choice>
        <mc:Fallback xmlns="">
          <p:sp>
            <p:nvSpPr>
              <p:cNvPr id="8" name="TextBox 7">
                <a:extLst>
                  <a:ext uri="{FF2B5EF4-FFF2-40B4-BE49-F238E27FC236}">
                    <a16:creationId xmlns:a16="http://schemas.microsoft.com/office/drawing/2014/main" id="{8E18CE31-3090-486E-8982-D0C2FAFE1F1F}"/>
                  </a:ext>
                </a:extLst>
              </p:cNvPr>
              <p:cNvSpPr txBox="1">
                <a:spLocks noRot="1" noChangeAspect="1" noMove="1" noResize="1" noEditPoints="1" noAdjustHandles="1" noChangeArrowheads="1" noChangeShapeType="1" noTextEdit="1"/>
              </p:cNvSpPr>
              <p:nvPr/>
            </p:nvSpPr>
            <p:spPr>
              <a:xfrm>
                <a:off x="3682447" y="3685833"/>
                <a:ext cx="1366631" cy="369332"/>
              </a:xfrm>
              <a:prstGeom prst="rect">
                <a:avLst/>
              </a:prstGeom>
              <a:blipFill>
                <a:blip r:embed="rId7"/>
                <a:stretch>
                  <a:fillRect b="-38333"/>
                </a:stretch>
              </a:blipFill>
            </p:spPr>
            <p:txBody>
              <a:bodyPr/>
              <a:lstStyle/>
              <a:p>
                <a:r>
                  <a:rPr lang="en-US">
                    <a:noFill/>
                  </a:rPr>
                  <a:t> </a:t>
                </a:r>
              </a:p>
            </p:txBody>
          </p:sp>
        </mc:Fallback>
      </mc:AlternateContent>
    </p:spTree>
    <p:extLst>
      <p:ext uri="{BB962C8B-B14F-4D97-AF65-F5344CB8AC3E}">
        <p14:creationId xmlns:p14="http://schemas.microsoft.com/office/powerpoint/2010/main" val="3090440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normAutofit fontScale="90000"/>
          </a:bodyPr>
          <a:lstStyle/>
          <a:p>
            <a:r>
              <a:rPr lang="en-US" dirty="0"/>
              <a:t>How the Standard CD frequency arrive at 44.1 kHz?</a:t>
            </a:r>
          </a:p>
        </p:txBody>
      </p:sp>
      <p:sp>
        <p:nvSpPr>
          <p:cNvPr id="5" name="Content Placeholder 4">
            <a:extLst>
              <a:ext uri="{FF2B5EF4-FFF2-40B4-BE49-F238E27FC236}">
                <a16:creationId xmlns:a16="http://schemas.microsoft.com/office/drawing/2014/main" id="{B2163987-E4BB-43DE-AD7E-90A0B14BF526}"/>
              </a:ext>
            </a:extLst>
          </p:cNvPr>
          <p:cNvSpPr>
            <a:spLocks noGrp="1"/>
          </p:cNvSpPr>
          <p:nvPr>
            <p:ph idx="1"/>
          </p:nvPr>
        </p:nvSpPr>
        <p:spPr/>
        <p:txBody>
          <a:bodyPr/>
          <a:lstStyle/>
          <a:p>
            <a:r>
              <a:rPr lang="en-US" dirty="0"/>
              <a:t>Humans hear from 20-20,000 Hz.</a:t>
            </a:r>
          </a:p>
          <a:p>
            <a:pPr lvl="1"/>
            <a:r>
              <a:rPr lang="en-US" dirty="0"/>
              <a:t>From this, we know that the sampling rate should at least be 40 kHz.</a:t>
            </a:r>
          </a:p>
          <a:p>
            <a:r>
              <a:rPr lang="en-US" dirty="0"/>
              <a:t>Audio signals still have to be passed through an anti-aliasing filter, or low-pass filter.</a:t>
            </a:r>
          </a:p>
          <a:p>
            <a:pPr lvl="1"/>
            <a:r>
              <a:rPr lang="en-US" dirty="0"/>
              <a:t>Even though humans cannot hear beyond 20 kHz, these frequencies can still cause aliasing.</a:t>
            </a:r>
          </a:p>
          <a:p>
            <a:r>
              <a:rPr lang="en-US" dirty="0"/>
              <a:t>The remaining 4,100 Hz?</a:t>
            </a:r>
          </a:p>
          <a:p>
            <a:pPr lvl="1"/>
            <a:r>
              <a:rPr lang="en-US" dirty="0"/>
              <a:t>A transition band allows greater ease of anti-aliasing filtering.</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spTree>
    <p:extLst>
      <p:ext uri="{BB962C8B-B14F-4D97-AF65-F5344CB8AC3E}">
        <p14:creationId xmlns:p14="http://schemas.microsoft.com/office/powerpoint/2010/main" val="2326854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1026" name="Picture 2">
            <a:extLst>
              <a:ext uri="{FF2B5EF4-FFF2-40B4-BE49-F238E27FC236}">
                <a16:creationId xmlns:a16="http://schemas.microsoft.com/office/drawing/2014/main" id="{F651E6E7-2857-4D03-91C3-6678FEEA20B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DA62BC1-4EDF-43E7-A845-CD5F58DEB11F}"/>
              </a:ext>
            </a:extLst>
          </p:cNvPr>
          <p:cNvSpPr txBox="1"/>
          <p:nvPr/>
        </p:nvSpPr>
        <p:spPr>
          <a:xfrm>
            <a:off x="-45483" y="41081"/>
            <a:ext cx="6235148" cy="400110"/>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bg1"/>
                </a:solidFill>
                <a:hlinkClick r:id="rId6">
                  <a:extLst>
                    <a:ext uri="{A12FA001-AC4F-418D-AE19-62706E023703}">
                      <ahyp:hlinkClr xmlns:ahyp="http://schemas.microsoft.com/office/drawing/2018/hyperlinkcolor" val="tx"/>
                    </a:ext>
                  </a:extLst>
                </a:hlinkClick>
              </a:rPr>
              <a:t>http://onlinetonegenerator.com/hearingtest.html</a:t>
            </a:r>
            <a:endParaRPr lang="en-US" sz="2000" dirty="0">
              <a:solidFill>
                <a:schemeClr val="bg1"/>
              </a:solidFill>
            </a:endParaRPr>
          </a:p>
        </p:txBody>
      </p:sp>
    </p:spTree>
    <p:extLst>
      <p:ext uri="{BB962C8B-B14F-4D97-AF65-F5344CB8AC3E}">
        <p14:creationId xmlns:p14="http://schemas.microsoft.com/office/powerpoint/2010/main" val="679153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Ideal Low-Pass Filter Design</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5" name="Picture 4">
            <a:extLst>
              <a:ext uri="{FF2B5EF4-FFF2-40B4-BE49-F238E27FC236}">
                <a16:creationId xmlns:a16="http://schemas.microsoft.com/office/drawing/2014/main" id="{FB08660A-8002-4719-B412-366BBDCE589C}"/>
              </a:ext>
            </a:extLst>
          </p:cNvPr>
          <p:cNvPicPr>
            <a:picLocks noChangeAspect="1"/>
          </p:cNvPicPr>
          <p:nvPr/>
        </p:nvPicPr>
        <p:blipFill>
          <a:blip r:embed="rId5"/>
          <a:stretch>
            <a:fillRect/>
          </a:stretch>
        </p:blipFill>
        <p:spPr>
          <a:xfrm>
            <a:off x="628650" y="1178765"/>
            <a:ext cx="5514975" cy="2785969"/>
          </a:xfrm>
          <a:prstGeom prst="rect">
            <a:avLst/>
          </a:prstGeom>
        </p:spPr>
      </p:pic>
    </p:spTree>
    <p:extLst>
      <p:ext uri="{BB962C8B-B14F-4D97-AF65-F5344CB8AC3E}">
        <p14:creationId xmlns:p14="http://schemas.microsoft.com/office/powerpoint/2010/main" val="3965201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Typical Low-Pass Filter Design</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6" name="Picture 5">
            <a:extLst>
              <a:ext uri="{FF2B5EF4-FFF2-40B4-BE49-F238E27FC236}">
                <a16:creationId xmlns:a16="http://schemas.microsoft.com/office/drawing/2014/main" id="{0FBA458F-321C-4820-BB7F-99A6C7F7B2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2764" y="1129320"/>
            <a:ext cx="4666440" cy="3459611"/>
          </a:xfrm>
          <a:prstGeom prst="rect">
            <a:avLst/>
          </a:prstGeom>
        </p:spPr>
      </p:pic>
    </p:spTree>
    <p:extLst>
      <p:ext uri="{BB962C8B-B14F-4D97-AF65-F5344CB8AC3E}">
        <p14:creationId xmlns:p14="http://schemas.microsoft.com/office/powerpoint/2010/main" val="826844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Filter Example: 4-Tap Average </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5" name="Picture 4">
            <a:extLst>
              <a:ext uri="{FF2B5EF4-FFF2-40B4-BE49-F238E27FC236}">
                <a16:creationId xmlns:a16="http://schemas.microsoft.com/office/drawing/2014/main" id="{2EA1A6E0-86AC-4395-85DD-BD462ADD13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56597" y="1067296"/>
            <a:ext cx="3381382" cy="3475241"/>
          </a:xfrm>
          <a:prstGeom prst="rect">
            <a:avLst/>
          </a:prstGeom>
        </p:spPr>
      </p:pic>
      <p:sp>
        <p:nvSpPr>
          <p:cNvPr id="6" name="TextBox 5">
            <a:extLst>
              <a:ext uri="{FF2B5EF4-FFF2-40B4-BE49-F238E27FC236}">
                <a16:creationId xmlns:a16="http://schemas.microsoft.com/office/drawing/2014/main" id="{816377C0-B016-4DD6-8036-24AE389E1F06}"/>
              </a:ext>
            </a:extLst>
          </p:cNvPr>
          <p:cNvSpPr txBox="1"/>
          <p:nvPr/>
        </p:nvSpPr>
        <p:spPr>
          <a:xfrm>
            <a:off x="5871847" y="2187031"/>
            <a:ext cx="2821178" cy="923330"/>
          </a:xfrm>
          <a:prstGeom prst="rect">
            <a:avLst/>
          </a:prstGeom>
          <a:solidFill>
            <a:schemeClr val="accent4">
              <a:lumMod val="60000"/>
              <a:lumOff val="40000"/>
            </a:schemeClr>
          </a:solidFill>
          <a:ln>
            <a:solidFill>
              <a:schemeClr val="tx1"/>
            </a:solidFill>
          </a:ln>
        </p:spPr>
        <p:txBody>
          <a:bodyPr wrap="square" rtlCol="0">
            <a:spAutoFit/>
          </a:bodyPr>
          <a:lstStyle/>
          <a:p>
            <a:r>
              <a:rPr lang="en-US" b="1" i="1" dirty="0"/>
              <a:t>Impulse Response and Filter Coefficients are the same thing!</a:t>
            </a:r>
          </a:p>
        </p:txBody>
      </p:sp>
      <p:cxnSp>
        <p:nvCxnSpPr>
          <p:cNvPr id="8" name="Straight Arrow Connector 7">
            <a:extLst>
              <a:ext uri="{FF2B5EF4-FFF2-40B4-BE49-F238E27FC236}">
                <a16:creationId xmlns:a16="http://schemas.microsoft.com/office/drawing/2014/main" id="{D845CFDA-97C1-4D9B-AAF7-72333340FFD0}"/>
              </a:ext>
            </a:extLst>
          </p:cNvPr>
          <p:cNvCxnSpPr>
            <a:cxnSpLocks/>
            <a:endCxn id="6" idx="1"/>
          </p:cNvCxnSpPr>
          <p:nvPr/>
        </p:nvCxnSpPr>
        <p:spPr>
          <a:xfrm>
            <a:off x="5125156" y="2648696"/>
            <a:ext cx="74669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9" name="Picture 8">
            <a:extLst>
              <a:ext uri="{FF2B5EF4-FFF2-40B4-BE49-F238E27FC236}">
                <a16:creationId xmlns:a16="http://schemas.microsoft.com/office/drawing/2014/main" id="{7038EB05-33B1-4D7F-8869-57D8A8AC1F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44490" y="1069793"/>
            <a:ext cx="3252778" cy="461664"/>
          </a:xfrm>
          <a:prstGeom prst="rect">
            <a:avLst/>
          </a:prstGeom>
        </p:spPr>
      </p:pic>
    </p:spTree>
    <p:extLst>
      <p:ext uri="{BB962C8B-B14F-4D97-AF65-F5344CB8AC3E}">
        <p14:creationId xmlns:p14="http://schemas.microsoft.com/office/powerpoint/2010/main" val="468084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a:xfrm>
            <a:off x="305034" y="285863"/>
            <a:ext cx="8477722" cy="620084"/>
          </a:xfrm>
        </p:spPr>
        <p:txBody>
          <a:bodyPr>
            <a:normAutofit fontScale="90000"/>
          </a:bodyPr>
          <a:lstStyle/>
          <a:p>
            <a:r>
              <a:rPr lang="en-US" dirty="0"/>
              <a:t>Output Spectrum: Multiply in Frequency Domain</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34244" y="3497393"/>
            <a:ext cx="4133512" cy="1878870"/>
          </a:xfrm>
          <a:prstGeom prst="rect">
            <a:avLst/>
          </a:prstGeom>
        </p:spPr>
      </p:pic>
      <p:pic>
        <p:nvPicPr>
          <p:cNvPr id="6" name="Picture 5">
            <a:extLst>
              <a:ext uri="{FF2B5EF4-FFF2-40B4-BE49-F238E27FC236}">
                <a16:creationId xmlns:a16="http://schemas.microsoft.com/office/drawing/2014/main" id="{F1D15B77-0E6F-4304-A78D-D3FA1EEF76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2671" y="850308"/>
            <a:ext cx="2740916" cy="3850518"/>
          </a:xfrm>
          <a:prstGeom prst="rect">
            <a:avLst/>
          </a:prstGeom>
        </p:spPr>
      </p:pic>
    </p:spTree>
    <p:extLst>
      <p:ext uri="{BB962C8B-B14F-4D97-AF65-F5344CB8AC3E}">
        <p14:creationId xmlns:p14="http://schemas.microsoft.com/office/powerpoint/2010/main" val="40769724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5" name="Picture 4">
            <a:extLst>
              <a:ext uri="{FF2B5EF4-FFF2-40B4-BE49-F238E27FC236}">
                <a16:creationId xmlns:a16="http://schemas.microsoft.com/office/drawing/2014/main" id="{83E4EFC4-ABFD-43E0-BFB7-B5648D4B02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5200" y="1072061"/>
            <a:ext cx="7010120" cy="2904090"/>
          </a:xfrm>
          <a:prstGeom prst="rect">
            <a:avLst/>
          </a:prstGeom>
        </p:spPr>
      </p:pic>
      <p:sp>
        <p:nvSpPr>
          <p:cNvPr id="7" name="Title 1">
            <a:extLst>
              <a:ext uri="{FF2B5EF4-FFF2-40B4-BE49-F238E27FC236}">
                <a16:creationId xmlns:a16="http://schemas.microsoft.com/office/drawing/2014/main" id="{4BD41BE2-D2C6-4D0B-9796-CF74746E36A4}"/>
              </a:ext>
            </a:extLst>
          </p:cNvPr>
          <p:cNvSpPr txBox="1">
            <a:spLocks/>
          </p:cNvSpPr>
          <p:nvPr/>
        </p:nvSpPr>
        <p:spPr>
          <a:xfrm>
            <a:off x="628650" y="273844"/>
            <a:ext cx="7886700" cy="99417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Filter Design Tool – Frequency Response</a:t>
            </a:r>
          </a:p>
        </p:txBody>
      </p:sp>
    </p:spTree>
    <p:extLst>
      <p:ext uri="{BB962C8B-B14F-4D97-AF65-F5344CB8AC3E}">
        <p14:creationId xmlns:p14="http://schemas.microsoft.com/office/powerpoint/2010/main" val="1497726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sp>
        <p:nvSpPr>
          <p:cNvPr id="7" name="Title 1">
            <a:extLst>
              <a:ext uri="{FF2B5EF4-FFF2-40B4-BE49-F238E27FC236}">
                <a16:creationId xmlns:a16="http://schemas.microsoft.com/office/drawing/2014/main" id="{4BD41BE2-D2C6-4D0B-9796-CF74746E36A4}"/>
              </a:ext>
            </a:extLst>
          </p:cNvPr>
          <p:cNvSpPr txBox="1">
            <a:spLocks/>
          </p:cNvSpPr>
          <p:nvPr/>
        </p:nvSpPr>
        <p:spPr>
          <a:xfrm>
            <a:off x="628650" y="273844"/>
            <a:ext cx="7886700" cy="99417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Filter Design Tool – Filter Coefficients</a:t>
            </a:r>
          </a:p>
        </p:txBody>
      </p:sp>
      <p:pic>
        <p:nvPicPr>
          <p:cNvPr id="2" name="Picture 1">
            <a:extLst>
              <a:ext uri="{FF2B5EF4-FFF2-40B4-BE49-F238E27FC236}">
                <a16:creationId xmlns:a16="http://schemas.microsoft.com/office/drawing/2014/main" id="{DCDA4E66-BE9F-47AF-BAD2-2BE7636272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1156" y="1286674"/>
            <a:ext cx="4958644" cy="2210719"/>
          </a:xfrm>
          <a:prstGeom prst="rect">
            <a:avLst/>
          </a:prstGeom>
        </p:spPr>
      </p:pic>
    </p:spTree>
    <p:extLst>
      <p:ext uri="{BB962C8B-B14F-4D97-AF65-F5344CB8AC3E}">
        <p14:creationId xmlns:p14="http://schemas.microsoft.com/office/powerpoint/2010/main" val="16937075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42FD-C3DF-4B07-B89C-192D00721359}"/>
              </a:ext>
            </a:extLst>
          </p:cNvPr>
          <p:cNvSpPr>
            <a:spLocks noGrp="1"/>
          </p:cNvSpPr>
          <p:nvPr>
            <p:ph type="title"/>
          </p:nvPr>
        </p:nvSpPr>
        <p:spPr/>
        <p:txBody>
          <a:bodyPr/>
          <a:lstStyle/>
          <a:p>
            <a:r>
              <a:rPr lang="en-US" dirty="0"/>
              <a:t>Magic?</a:t>
            </a:r>
          </a:p>
        </p:txBody>
      </p:sp>
      <p:sp>
        <p:nvSpPr>
          <p:cNvPr id="3" name="Rectangle 2">
            <a:extLst>
              <a:ext uri="{FF2B5EF4-FFF2-40B4-BE49-F238E27FC236}">
                <a16:creationId xmlns:a16="http://schemas.microsoft.com/office/drawing/2014/main" id="{27A17B16-0ED4-4F1D-84C1-7A6DA6D6C4DA}"/>
              </a:ext>
            </a:extLst>
          </p:cNvPr>
          <p:cNvSpPr/>
          <p:nvPr/>
        </p:nvSpPr>
        <p:spPr>
          <a:xfrm>
            <a:off x="6528021" y="4126727"/>
            <a:ext cx="2074691" cy="6202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141ADE9C-2B51-4CE0-98A7-62D2C1D2AC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4244" y="3497393"/>
            <a:ext cx="4133512" cy="1878870"/>
          </a:xfrm>
          <a:prstGeom prst="rect">
            <a:avLst/>
          </a:prstGeom>
        </p:spPr>
      </p:pic>
      <p:pic>
        <p:nvPicPr>
          <p:cNvPr id="8" name="Picture 7">
            <a:extLst>
              <a:ext uri="{FF2B5EF4-FFF2-40B4-BE49-F238E27FC236}">
                <a16:creationId xmlns:a16="http://schemas.microsoft.com/office/drawing/2014/main" id="{17052BF5-A7DF-418F-8F41-F6808589F7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69579" y="988007"/>
            <a:ext cx="4133512" cy="2919474"/>
          </a:xfrm>
          <a:prstGeom prst="rect">
            <a:avLst/>
          </a:prstGeom>
        </p:spPr>
      </p:pic>
      <p:sp>
        <p:nvSpPr>
          <p:cNvPr id="9" name="TextBox 8">
            <a:extLst>
              <a:ext uri="{FF2B5EF4-FFF2-40B4-BE49-F238E27FC236}">
                <a16:creationId xmlns:a16="http://schemas.microsoft.com/office/drawing/2014/main" id="{4855B9FD-051A-466B-B143-8C85D54DEF68}"/>
              </a:ext>
            </a:extLst>
          </p:cNvPr>
          <p:cNvSpPr txBox="1"/>
          <p:nvPr/>
        </p:nvSpPr>
        <p:spPr>
          <a:xfrm>
            <a:off x="2205623" y="3948237"/>
            <a:ext cx="4097468" cy="338554"/>
          </a:xfrm>
          <a:prstGeom prst="rect">
            <a:avLst/>
          </a:prstGeom>
          <a:noFill/>
        </p:spPr>
        <p:txBody>
          <a:bodyPr wrap="none" rtlCol="0">
            <a:spAutoFit/>
          </a:bodyPr>
          <a:lstStyle/>
          <a:p>
            <a:r>
              <a:rPr lang="en-US" sz="1600" dirty="0"/>
              <a:t>Source: </a:t>
            </a:r>
            <a:r>
              <a:rPr lang="en-US" sz="1600" dirty="0">
                <a:hlinkClick r:id="rId6"/>
              </a:rPr>
              <a:t>https://imgur.com/gallery/LLUgVSz</a:t>
            </a:r>
            <a:endParaRPr lang="en-US" sz="1600" dirty="0"/>
          </a:p>
        </p:txBody>
      </p:sp>
    </p:spTree>
    <p:extLst>
      <p:ext uri="{BB962C8B-B14F-4D97-AF65-F5344CB8AC3E}">
        <p14:creationId xmlns:p14="http://schemas.microsoft.com/office/powerpoint/2010/main" val="6394814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179</TotalTime>
  <Words>922</Words>
  <Application>Microsoft Office PowerPoint</Application>
  <PresentationFormat>On-screen Show (16:9)</PresentationFormat>
  <Paragraphs>67</Paragraphs>
  <Slides>15</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SimSun</vt:lpstr>
      <vt:lpstr>Arial</vt:lpstr>
      <vt:lpstr>Calibri</vt:lpstr>
      <vt:lpstr>Cambria Math</vt:lpstr>
      <vt:lpstr>Office Theme</vt:lpstr>
      <vt:lpstr>Reducing Audio Bandwidth with an FFT-based Low-Pass Filter</vt:lpstr>
      <vt:lpstr>PowerPoint Presentation</vt:lpstr>
      <vt:lpstr>Ideal Low-Pass Filter Design</vt:lpstr>
      <vt:lpstr>Typical Low-Pass Filter Design</vt:lpstr>
      <vt:lpstr>Filter Example: 4-Tap Average </vt:lpstr>
      <vt:lpstr>Output Spectrum: Multiply in Frequency Domain</vt:lpstr>
      <vt:lpstr>PowerPoint Presentation</vt:lpstr>
      <vt:lpstr>PowerPoint Presentation</vt:lpstr>
      <vt:lpstr>Magic?</vt:lpstr>
      <vt:lpstr>Example Audio Signal</vt:lpstr>
      <vt:lpstr>Under-sampled at 18 Hz:</vt:lpstr>
      <vt:lpstr>Under-sampled at 18 Hz, continued:</vt:lpstr>
      <vt:lpstr>Under-sampled at 18 Hz: </vt:lpstr>
      <vt:lpstr>The Nyquist-Shannon Theorem</vt:lpstr>
      <vt:lpstr>How the Standard CD frequency arrive at 44.1 kHz?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Lucy Kimundi</dc:creator>
  <cp:lastModifiedBy>Trent Geisler</cp:lastModifiedBy>
  <cp:revision>18</cp:revision>
  <dcterms:created xsi:type="dcterms:W3CDTF">2019-08-16T16:55:48Z</dcterms:created>
  <dcterms:modified xsi:type="dcterms:W3CDTF">2019-12-04T18:35:32Z</dcterms:modified>
</cp:coreProperties>
</file>

<file path=docProps/thumbnail.jpeg>
</file>